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23" r:id="rId2"/>
    <p:sldId id="831" r:id="rId3"/>
    <p:sldId id="857" r:id="rId4"/>
    <p:sldId id="838" r:id="rId5"/>
    <p:sldId id="836" r:id="rId6"/>
    <p:sldId id="835" r:id="rId7"/>
    <p:sldId id="840" r:id="rId8"/>
    <p:sldId id="837" r:id="rId9"/>
    <p:sldId id="865" r:id="rId10"/>
    <p:sldId id="844" r:id="rId11"/>
    <p:sldId id="853" r:id="rId12"/>
    <p:sldId id="866" r:id="rId13"/>
    <p:sldId id="860" r:id="rId14"/>
    <p:sldId id="862" r:id="rId15"/>
    <p:sldId id="867" r:id="rId16"/>
    <p:sldId id="861" r:id="rId17"/>
    <p:sldId id="863" r:id="rId18"/>
    <p:sldId id="864" r:id="rId19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5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3300"/>
    <a:srgbClr val="EB2E2C"/>
    <a:srgbClr val="000000"/>
    <a:srgbClr val="191966"/>
    <a:srgbClr val="000066"/>
    <a:srgbClr val="1D582B"/>
    <a:srgbClr val="E03A35"/>
    <a:srgbClr val="FF2E2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9" autoAdjust="0"/>
    <p:restoredTop sz="95389" autoAdjust="0"/>
  </p:normalViewPr>
  <p:slideViewPr>
    <p:cSldViewPr showGuides="1">
      <p:cViewPr varScale="1">
        <p:scale>
          <a:sx n="106" d="100"/>
          <a:sy n="106" d="100"/>
        </p:scale>
        <p:origin x="132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5866"/>
    </p:cViewPr>
  </p:sorterViewPr>
  <p:notesViewPr>
    <p:cSldViewPr showGuides="1">
      <p:cViewPr varScale="1">
        <p:scale>
          <a:sx n="88" d="100"/>
          <a:sy n="88" d="100"/>
        </p:scale>
        <p:origin x="3696" y="66"/>
      </p:cViewPr>
      <p:guideLst>
        <p:guide orient="horz" pos="2160"/>
        <p:guide pos="285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186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2001" cy="45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47" tIns="0" rIns="18947" bIns="0" numCol="1" anchor="t" anchorCtr="0" compatLnSpc="1">
            <a:prstTxWarp prst="textNoShape">
              <a:avLst/>
            </a:prstTxWarp>
          </a:bodyPr>
          <a:lstStyle>
            <a:lvl1pPr defTabSz="94744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076" y="1"/>
            <a:ext cx="3012000" cy="45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47" tIns="0" rIns="18947" bIns="0" numCol="1" anchor="t" anchorCtr="0" compatLnSpc="1">
            <a:prstTxWarp prst="textNoShape">
              <a:avLst/>
            </a:prstTxWarp>
          </a:bodyPr>
          <a:lstStyle>
            <a:lvl1pPr algn="r" defTabSz="94744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8500"/>
            <a:ext cx="4605337" cy="3452813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075" y="4387444"/>
            <a:ext cx="5097929" cy="415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8" tIns="47369" rIns="93158" bIns="47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6410"/>
            <a:ext cx="3012001" cy="45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47" tIns="0" rIns="18947" bIns="0" numCol="1" anchor="b" anchorCtr="0" compatLnSpc="1">
            <a:prstTxWarp prst="textNoShape">
              <a:avLst/>
            </a:prstTxWarp>
          </a:bodyPr>
          <a:lstStyle>
            <a:lvl1pPr defTabSz="94744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076" y="8776410"/>
            <a:ext cx="3012000" cy="45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47" tIns="0" rIns="18947" bIns="0" numCol="1" anchor="b" anchorCtr="0" compatLnSpc="1">
            <a:prstTxWarp prst="textNoShape">
              <a:avLst/>
            </a:prstTxWarp>
          </a:bodyPr>
          <a:lstStyle>
            <a:lvl1pPr algn="r" defTabSz="94744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BB2A463-E656-4674-89A9-990BEA4CC3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8155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25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66725" algn="l" defTabSz="9525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33450" algn="l" defTabSz="9525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400175" algn="l" defTabSz="9525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66900" algn="l" defTabSz="9525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2A463-E656-4674-89A9-990BEA4CC3FA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1621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55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28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17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89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43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64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42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59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30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4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9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49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37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 the 88 SWCDs, 70 co-located with USDA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6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8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8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34468-8767-4FE7-A7D9-B8D74136EA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750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D97D4-F76A-4690-A2C0-C6ECE136F3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477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76200"/>
            <a:ext cx="21145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"/>
            <a:ext cx="61912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4DAC3-4530-43AF-88F7-C8F74A4AB2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303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5BA2-73BE-43E8-B1E5-64AC95C57A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975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EBBDE-2CBF-4FFB-88A0-5BBD0015DF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504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38200"/>
            <a:ext cx="38100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38200"/>
            <a:ext cx="38100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B37FC-8618-467C-AB30-C73CA1EACB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475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61AB2-F401-4116-ACBF-7809962ECF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852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B8CAC-A5E7-45E9-8F72-05A649B768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936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BF8AC-A3B5-4885-BC35-7D5E5403421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346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BBD71-FF7B-4C9E-8197-763F6C248F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274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AEEDC-FAC8-49D3-B822-578029A0B4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994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2400" y="76200"/>
            <a:ext cx="5105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838200"/>
            <a:ext cx="7772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114800"/>
            <a:ext cx="1905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EE36EF8-392E-49D0-8331-259DD2784C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971800"/>
            <a:ext cx="7315200" cy="32316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800" dirty="0" smtClean="0">
              <a:solidFill>
                <a:srgbClr val="191966"/>
              </a:solidFill>
              <a:latin typeface="Arial Rounded MT Bold" panose="020F0704030504030204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191966"/>
                </a:solidFill>
                <a:latin typeface="Arial Rounded MT Bold" panose="020F0704030504030204" pitchFamily="34" charset="0"/>
              </a:rPr>
              <a:t>Soil &amp; Water Conservation Districts (SWCD)  Funding Overview</a:t>
            </a:r>
          </a:p>
          <a:p>
            <a:pPr algn="ctr">
              <a:spcBef>
                <a:spcPts val="0"/>
              </a:spcBef>
              <a:defRPr/>
            </a:pPr>
            <a:endParaRPr lang="en-US" sz="1800" dirty="0" smtClean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By LeAnn Buck,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Minnesota Association of Soil &amp; Water Conservation Districts 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solidFill>
                  <a:srgbClr val="191966"/>
                </a:solidFill>
                <a:latin typeface="Arial Rounded MT Bold" panose="020F0704030504030204" pitchFamily="34" charset="0"/>
              </a:rPr>
              <a:t>January 15, </a:t>
            </a:r>
            <a:r>
              <a:rPr lang="en-US" sz="1600" dirty="0" smtClean="0">
                <a:solidFill>
                  <a:srgbClr val="191966"/>
                </a:solidFill>
                <a:latin typeface="Arial Rounded MT Bold" panose="020F0704030504030204" pitchFamily="34" charset="0"/>
              </a:rPr>
              <a:t>2020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33400"/>
            <a:ext cx="6858000" cy="16002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Subcommittee on Minnesota Water Policy 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590800"/>
            <a:ext cx="7010400" cy="3657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91966"/>
                </a:solidFill>
                <a:latin typeface="Arial Rounded MT Bold" panose="020F0704030504030204" pitchFamily="34" charset="0"/>
              </a:rPr>
              <a:t>SWCD Funding Sources</a:t>
            </a:r>
            <a:endParaRPr lang="en-US" dirty="0">
              <a:solidFill>
                <a:srgbClr val="1919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246884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County (may fund)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State Grants (mostly project)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Self Generated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Leverage Federal </a:t>
            </a:r>
            <a:endParaRPr lang="en-US" sz="36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Content Placeholder 9" descr="Picture of a SWCD office co-located with USDAs service centers.  " title="SWCD Field Offices 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46243"/>
            <a:ext cx="6217920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8378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91966"/>
                </a:solidFill>
                <a:latin typeface="Arial Rounded MT Bold" panose="020F0704030504030204" pitchFamily="34" charset="0"/>
              </a:rPr>
              <a:t>MASWCD = Grass Roots</a:t>
            </a:r>
            <a:endParaRPr lang="en-US" dirty="0">
              <a:solidFill>
                <a:srgbClr val="19196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Picture of SWCD locally elected board members voting during their annual associations business meeting. " title="Delegates voting on SWCD polic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49880"/>
            <a:ext cx="5669280" cy="377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Picture of a SWCD Board member speaking during an anuual busness meeeing and advocating for SWCD policy issues" title="Grass Roots Polic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9" y="1325880"/>
            <a:ext cx="5394960" cy="303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Minnesota Association of Soil and Water Conservation Districts Logo " title="MASWCD 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0" y="5298914"/>
            <a:ext cx="2362200" cy="114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5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9196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SWCD Resolution</a:t>
            </a:r>
            <a:endParaRPr lang="en-US" dirty="0">
              <a:solidFill>
                <a:srgbClr val="191966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 Rounded MT Bold" panose="020F0704030504030204" pitchFamily="34" charset="0"/>
              </a:rPr>
              <a:t>December 2011 SWCD Resolution: </a:t>
            </a:r>
          </a:p>
          <a:p>
            <a:r>
              <a:rPr lang="en-US" b="1" dirty="0" smtClean="0">
                <a:latin typeface="Arial Rounded MT Bold" panose="020F0704030504030204" pitchFamily="34" charset="0"/>
              </a:rPr>
              <a:t>THEREFORE</a:t>
            </a:r>
            <a:r>
              <a:rPr lang="en-US" b="1" dirty="0">
                <a:latin typeface="Arial Rounded MT Bold" panose="020F0704030504030204" pitchFamily="34" charset="0"/>
              </a:rPr>
              <a:t>, BE IT RESOLVED</a:t>
            </a:r>
            <a:r>
              <a:rPr lang="en-US" dirty="0">
                <a:latin typeface="Arial Rounded MT Bold" panose="020F0704030504030204" pitchFamily="34" charset="0"/>
              </a:rPr>
              <a:t>, that MASWCD pursue funding options for SWCDs that include authorization of an SWCD levy</a:t>
            </a:r>
            <a:r>
              <a:rPr lang="en-US" dirty="0" smtClean="0">
                <a:latin typeface="Arial Rounded MT Bold" panose="020F0704030504030204" pitchFamily="34" charset="0"/>
              </a:rPr>
              <a:t>. 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 descr="Minnesota Association of Soil and Water Conservation Districts Logo " title="MASWCD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0" y="5298914"/>
            <a:ext cx="2362200" cy="114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72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9196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SWCD Work Group</a:t>
            </a:r>
            <a:endParaRPr lang="en-US" dirty="0">
              <a:solidFill>
                <a:srgbClr val="191966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2012 MASWCD Workgroup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SWCD Essential Services: Worked with BWSR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Assessed Additional SWCD Funding Options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Shared Responsibilities Between State &amp; Local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 descr="Minnesota Association of Soil and Water Conservation Districts Logo " title="MASWCD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0" y="5298914"/>
            <a:ext cx="2362200" cy="114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0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9196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2015 SWCD Funding Initiative</a:t>
            </a:r>
            <a:endParaRPr lang="en-US" dirty="0">
              <a:solidFill>
                <a:srgbClr val="191966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4864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State Local Matching Grant Concept </a:t>
            </a:r>
            <a:r>
              <a:rPr lang="en-US" sz="2400" dirty="0" smtClean="0">
                <a:latin typeface="Arial Rounded MT Bold" panose="020F0704030504030204" pitchFamily="34" charset="0"/>
              </a:rPr>
              <a:t>(Sparks/Torkelson)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Ultimately Legislature appropriated $11 million per year ($22 M) from Clean Water Funds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And</a:t>
            </a:r>
            <a:r>
              <a:rPr lang="en-US" dirty="0" smtClean="0">
                <a:latin typeface="Arial Rounded MT Bold" panose="020F0704030504030204" pitchFamily="34" charset="0"/>
              </a:rPr>
              <a:t> Env &amp; Nat. Res. Finance bill included language with “tails” to increase </a:t>
            </a:r>
            <a:r>
              <a:rPr lang="en-US" u="sng" dirty="0" smtClean="0">
                <a:latin typeface="Arial Rounded MT Bold" panose="020F0704030504030204" pitchFamily="34" charset="0"/>
              </a:rPr>
              <a:t>BWSR’s general fund </a:t>
            </a:r>
            <a:r>
              <a:rPr lang="en-US" dirty="0" smtClean="0">
                <a:latin typeface="Arial Rounded MT Bold" panose="020F0704030504030204" pitchFamily="34" charset="0"/>
              </a:rPr>
              <a:t>appropriations by $22 million for grants to SWCDs for next biennium 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 descr="Minnesota Association of Soil and Water Conservation Districts Logo " title="MASWCD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5956"/>
            <a:ext cx="2103120" cy="10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8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9196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SWCD Capacity Funding </a:t>
            </a:r>
            <a:endParaRPr lang="en-US" dirty="0">
              <a:solidFill>
                <a:srgbClr val="191966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486400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FY 18-19 </a:t>
            </a:r>
            <a:r>
              <a:rPr lang="en-US" dirty="0" smtClean="0">
                <a:latin typeface="Arial Rounded MT Bold" panose="020F0704030504030204" pitchFamily="34" charset="0"/>
              </a:rPr>
              <a:t>$11 million a year; proposed in BWSR’s General Fund </a:t>
            </a:r>
            <a:r>
              <a:rPr lang="en-US" i="1" dirty="0" smtClean="0">
                <a:latin typeface="Arial Rounded MT Bold" panose="020F0704030504030204" pitchFamily="34" charset="0"/>
              </a:rPr>
              <a:t>but  </a:t>
            </a:r>
            <a:r>
              <a:rPr lang="en-US" dirty="0" smtClean="0">
                <a:latin typeface="Arial Rounded MT Bold" panose="020F0704030504030204" pitchFamily="34" charset="0"/>
              </a:rPr>
              <a:t>funded from Clean Water Funds</a:t>
            </a:r>
          </a:p>
          <a:p>
            <a:pPr marL="0" indent="0"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FY 20-21 </a:t>
            </a:r>
            <a:r>
              <a:rPr lang="en-US" dirty="0" smtClean="0">
                <a:latin typeface="Arial Rounded MT Bold" panose="020F0704030504030204" pitchFamily="34" charset="0"/>
              </a:rPr>
              <a:t>$12 million a year; ultimately appropriated from Clean Water Funds     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9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91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9196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MASWCD Proposed </a:t>
            </a:r>
            <a:br>
              <a:rPr lang="en-US" dirty="0" smtClean="0">
                <a:solidFill>
                  <a:srgbClr val="19196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19196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Funding Options </a:t>
            </a:r>
            <a:br>
              <a:rPr lang="en-US" dirty="0" smtClean="0">
                <a:solidFill>
                  <a:srgbClr val="19196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19196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to Date</a:t>
            </a:r>
            <a:endParaRPr lang="en-US" sz="3600" dirty="0">
              <a:solidFill>
                <a:srgbClr val="191966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772400" cy="44958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MASWCD </a:t>
            </a:r>
            <a:r>
              <a:rPr lang="en-US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General </a:t>
            </a:r>
            <a:r>
              <a:rPr lang="en-US" dirty="0" smtClean="0">
                <a:latin typeface="Arial Rounded MT Bold" panose="020F0704030504030204" pitchFamily="34" charset="0"/>
              </a:rPr>
              <a:t>Fund via BWSR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SWCD ad valorem property tax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SWCD soil &amp; water management fee option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37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9196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SWCD Funding</a:t>
            </a:r>
            <a:endParaRPr lang="en-US" dirty="0">
              <a:solidFill>
                <a:srgbClr val="191966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A graph that highlights current local, state fudning for all SWCDs  " title="SWCD Fiscal Year 202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53579"/>
            <a:ext cx="3108960" cy="5181600"/>
          </a:xfrm>
          <a:prstGeom prst="rect">
            <a:avLst/>
          </a:prstGeom>
        </p:spPr>
      </p:pic>
      <p:pic>
        <p:nvPicPr>
          <p:cNvPr id="9" name="Picture 8" descr="Minnesota Association of Soil and Water Conservation Districts Logo " title="MASWCD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0" y="5298914"/>
            <a:ext cx="2362200" cy="114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47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295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9196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SWCDs Funding Accelerates </a:t>
            </a:r>
            <a:br>
              <a:rPr lang="en-US" sz="3600" dirty="0" smtClean="0">
                <a:solidFill>
                  <a:srgbClr val="19196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19196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Water Quality &amp; Soil Health Projects </a:t>
            </a:r>
            <a:endParaRPr lang="en-US" sz="3600" dirty="0">
              <a:solidFill>
                <a:srgbClr val="191966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SWCD Resource Professionals working on the landscape to install conservaiton practices " title="Accelerating Water Quality Projects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9080"/>
            <a:ext cx="4937760" cy="2774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Dakota SWCD staff installing erosion control blankets over a conservation project near a stream " title="Conservation Project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697758"/>
            <a:ext cx="512064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Minnesota Association of Soil and Water Conservation Districts Logo " title="MASWCD 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0" y="5298914"/>
            <a:ext cx="2362200" cy="114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2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676400"/>
          </a:xfrm>
        </p:spPr>
        <p:txBody>
          <a:bodyPr/>
          <a:lstStyle/>
          <a:p>
            <a:r>
              <a:rPr lang="en-US" sz="3600" dirty="0" smtClean="0">
                <a:solidFill>
                  <a:srgbClr val="191966"/>
                </a:solidFill>
                <a:latin typeface="Arial Rounded MT Bold" panose="020F0704030504030204" pitchFamily="34" charset="0"/>
              </a:rPr>
              <a:t>MN Soil </a:t>
            </a:r>
            <a:r>
              <a:rPr lang="en-US" sz="3600" dirty="0">
                <a:solidFill>
                  <a:srgbClr val="191966"/>
                </a:solidFill>
                <a:latin typeface="Arial Rounded MT Bold" panose="020F0704030504030204" pitchFamily="34" charset="0"/>
              </a:rPr>
              <a:t>&amp; Water Conservation Districts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/>
          <a:lstStyle/>
          <a:p>
            <a:r>
              <a:rPr lang="en-US" sz="3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Minnesota SWCD Powers &amp; duties (MN State Statute 103C)</a:t>
            </a:r>
          </a:p>
          <a:p>
            <a:r>
              <a:rPr lang="en-US" sz="2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A SWCD is a legal subdivision of the state </a:t>
            </a:r>
          </a:p>
          <a:p>
            <a:endParaRPr lang="en-US" dirty="0"/>
          </a:p>
        </p:txBody>
      </p:sp>
      <p:pic>
        <p:nvPicPr>
          <p:cNvPr id="5" name="Picture 4" descr="Local Resource Professionals doing conservation field work" title="Soil and Water Conservation Districts"/>
          <p:cNvPicPr>
            <a:picLocks noChangeAspect="1"/>
          </p:cNvPicPr>
          <p:nvPr/>
        </p:nvPicPr>
        <p:blipFill>
          <a:blip r:embed="rId3" cstate="print"/>
          <a:srcRect t="4402"/>
          <a:stretch>
            <a:fillRect/>
          </a:stretch>
        </p:blipFill>
        <p:spPr>
          <a:xfrm>
            <a:off x="2590800" y="3124200"/>
            <a:ext cx="5577840" cy="3541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676400"/>
          </a:xfrm>
        </p:spPr>
        <p:txBody>
          <a:bodyPr/>
          <a:lstStyle/>
          <a:p>
            <a:r>
              <a:rPr lang="en-US" dirty="0" smtClean="0">
                <a:solidFill>
                  <a:srgbClr val="191966"/>
                </a:solidFill>
                <a:latin typeface="Arial Rounded MT Bold" panose="020F0704030504030204" pitchFamily="34" charset="0"/>
              </a:rPr>
              <a:t>SWCDs… </a:t>
            </a:r>
            <a:endParaRPr lang="en-US" dirty="0">
              <a:solidFill>
                <a:srgbClr val="1919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420"/>
            <a:ext cx="4876800" cy="50139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Arial Rounded MT Bold" panose="020F0704030504030204" pitchFamily="34" charset="0"/>
              </a:rPr>
              <a:t>Private Lands Conservation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CC3300"/>
                </a:solidFill>
                <a:latin typeface="Arial Rounded MT Bold" panose="020F0704030504030204" pitchFamily="34" charset="0"/>
              </a:rPr>
              <a:t>Voluntary</a:t>
            </a:r>
            <a:r>
              <a:rPr lang="en-US" sz="3600" dirty="0" smtClean="0">
                <a:latin typeface="Arial Rounded MT Bold" panose="020F0704030504030204" pitchFamily="34" charset="0"/>
              </a:rPr>
              <a:t> Incentive Programs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Arial Rounded MT Bold" panose="020F0704030504030204" pitchFamily="34" charset="0"/>
              </a:rPr>
              <a:t>Conservation Education </a:t>
            </a:r>
          </a:p>
        </p:txBody>
      </p:sp>
      <p:pic>
        <p:nvPicPr>
          <p:cNvPr id="8" name="Content Placeholder 7" descr="Fillmore_SWCD_NRCS_SoilHealth_demonstration.jpg" title="Local SWCD Staff Conduct Outreach and Education Activitie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38600" y="3170351"/>
            <a:ext cx="4754880" cy="356616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1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839200" cy="1676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91966"/>
                </a:solidFill>
                <a:latin typeface="Arial Rounded MT Bold" panose="020F0704030504030204" pitchFamily="34" charset="0"/>
              </a:rPr>
              <a:t>SWCDs Governed </a:t>
            </a:r>
            <a:br>
              <a:rPr lang="en-US" sz="3600" dirty="0" smtClean="0">
                <a:solidFill>
                  <a:srgbClr val="191966"/>
                </a:solidFill>
                <a:latin typeface="Arial Rounded MT Bold" panose="020F0704030504030204" pitchFamily="34" charset="0"/>
              </a:rPr>
            </a:br>
            <a:r>
              <a:rPr lang="en-US" sz="3600" dirty="0" smtClean="0">
                <a:solidFill>
                  <a:srgbClr val="191966"/>
                </a:solidFill>
                <a:latin typeface="Arial Rounded MT Bold" panose="020F0704030504030204" pitchFamily="34" charset="0"/>
              </a:rPr>
              <a:t>by Elected Board Members</a:t>
            </a:r>
            <a:endParaRPr lang="en-US" sz="3600" dirty="0">
              <a:solidFill>
                <a:srgbClr val="19196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Content Placeholder 6" descr="Picture of Local SWCD board meeting" title="SWCDS Governed by Local Board Members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/>
          <a:stretch/>
        </p:blipFill>
        <p:spPr>
          <a:xfrm>
            <a:off x="411480" y="1524000"/>
            <a:ext cx="8321040" cy="4384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91966"/>
                </a:solidFill>
                <a:latin typeface="Arial Rounded MT Bold" panose="020F0704030504030204" pitchFamily="34" charset="0"/>
              </a:rPr>
              <a:t>SWCDs Have Resource Professionals</a:t>
            </a:r>
            <a:endParaRPr lang="en-US" dirty="0">
              <a:solidFill>
                <a:srgbClr val="19196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Content Placeholder 5" descr="East Otter Tail Soil and Water Conservation District using rrigatation technology to reduce water usage for feilds" title="SWCDs have resource professional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1396"/>
          <a:stretch>
            <a:fillRect/>
          </a:stretch>
        </p:blipFill>
        <p:spPr>
          <a:xfrm>
            <a:off x="1912620" y="1554480"/>
            <a:ext cx="5318760" cy="507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8763000" cy="14779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91966"/>
                </a:solidFill>
                <a:latin typeface="Arial Rounded MT Bold" panose="020F0704030504030204" pitchFamily="34" charset="0"/>
              </a:rPr>
              <a:t>SWCDs Work with Landowners</a:t>
            </a:r>
            <a:endParaRPr lang="en-US" dirty="0">
              <a:solidFill>
                <a:srgbClr val="19196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 descr="Carlton SWCD forester walking with private landowner to assess their forestry conservation activities " title="SWCDs work with landowners 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27380" y="1600200"/>
            <a:ext cx="7089240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6868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91966"/>
                </a:solidFill>
                <a:latin typeface="Arial Rounded MT Bold" panose="020F0704030504030204" pitchFamily="34" charset="0"/>
              </a:rPr>
              <a:t>SWCDs Cost-Share: Landowner</a:t>
            </a:r>
            <a:br>
              <a:rPr lang="en-US" dirty="0" smtClean="0">
                <a:solidFill>
                  <a:srgbClr val="191966"/>
                </a:solidFill>
                <a:latin typeface="Arial Rounded MT Bold" panose="020F0704030504030204" pitchFamily="34" charset="0"/>
              </a:rPr>
            </a:br>
            <a:r>
              <a:rPr lang="en-US" dirty="0" smtClean="0">
                <a:solidFill>
                  <a:srgbClr val="191966"/>
                </a:solidFill>
                <a:latin typeface="Arial Rounded MT Bold" panose="020F0704030504030204" pitchFamily="34" charset="0"/>
              </a:rPr>
              <a:t> by Landowner (field by field) </a:t>
            </a:r>
            <a:endParaRPr lang="en-US" dirty="0">
              <a:solidFill>
                <a:srgbClr val="19196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 descr="SWCD technician reviewing contract agreement with a landowner in the local district field office. " title="SWCDs work with private landonwer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8092"/>
          <a:stretch>
            <a:fillRect/>
          </a:stretch>
        </p:blipFill>
        <p:spPr>
          <a:xfrm>
            <a:off x="868680" y="1557201"/>
            <a:ext cx="7406640" cy="510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876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91966"/>
                </a:solidFill>
                <a:latin typeface="Arial Rounded MT Bold" panose="020F0704030504030204" pitchFamily="34" charset="0"/>
              </a:rPr>
              <a:t>SWCDs &amp; Landowners Implementing Practices </a:t>
            </a:r>
            <a:endParaRPr lang="en-US" dirty="0">
              <a:solidFill>
                <a:srgbClr val="19196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 descr="SWCD and landowners contract with contractors to install conservation practices in the field.  This is done with earth moving equipment to install  best management practices.    " title="SWCDs and Landonwers Implement Practices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84960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47" y="355107"/>
            <a:ext cx="8915400" cy="10134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91966"/>
                </a:solidFill>
                <a:latin typeface="Arial Rounded MT Bold" panose="020F0704030504030204" pitchFamily="34" charset="0"/>
              </a:rPr>
              <a:t>SWCDs &amp; State</a:t>
            </a:r>
            <a:endParaRPr lang="en-US" dirty="0">
              <a:solidFill>
                <a:srgbClr val="1919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7924800" cy="5105401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Soil Erosion &amp; Riparian Protection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Wetland Conservation Act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Reinvest In Minnesota (RIM Reserve)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Comprehensive Water Management &amp; One Watershed One Plan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Ag Water Quality Certification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Cooperative Agreements with USDA NRCS (leveraging &amp; local priorities)</a:t>
            </a:r>
          </a:p>
        </p:txBody>
      </p:sp>
    </p:spTree>
    <p:extLst>
      <p:ext uri="{BB962C8B-B14F-4D97-AF65-F5344CB8AC3E}">
        <p14:creationId xmlns:p14="http://schemas.microsoft.com/office/powerpoint/2010/main" val="391144590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66FF33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B8FFAD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17534</TotalTime>
  <Words>349</Words>
  <Application>Microsoft Office PowerPoint</Application>
  <PresentationFormat>On-screen Show (4:3)</PresentationFormat>
  <Paragraphs>73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Rounded MT Bold</vt:lpstr>
      <vt:lpstr>Calibri</vt:lpstr>
      <vt:lpstr>Times New Roman</vt:lpstr>
      <vt:lpstr>Wingdings</vt:lpstr>
      <vt:lpstr>Default Design</vt:lpstr>
      <vt:lpstr>Subcommittee on Minnesota Water Policy </vt:lpstr>
      <vt:lpstr>MN Soil &amp; Water Conservation Districts</vt:lpstr>
      <vt:lpstr>SWCDs… </vt:lpstr>
      <vt:lpstr>SWCDs Governed  by Elected Board Members</vt:lpstr>
      <vt:lpstr>SWCDs Have Resource Professionals</vt:lpstr>
      <vt:lpstr>SWCDs Work with Landowners</vt:lpstr>
      <vt:lpstr>SWCDs Cost-Share: Landowner  by Landowner (field by field) </vt:lpstr>
      <vt:lpstr>SWCDs &amp; Landowners Implementing Practices </vt:lpstr>
      <vt:lpstr>SWCDs &amp; State</vt:lpstr>
      <vt:lpstr>SWCD Funding Sources</vt:lpstr>
      <vt:lpstr>MASWCD = Grass Roots</vt:lpstr>
      <vt:lpstr>SWCD Resolution</vt:lpstr>
      <vt:lpstr>SWCD Work Group</vt:lpstr>
      <vt:lpstr>2015 SWCD Funding Initiative</vt:lpstr>
      <vt:lpstr>SWCD Capacity Funding </vt:lpstr>
      <vt:lpstr>MASWCD Proposed  Funding Options  to Date</vt:lpstr>
      <vt:lpstr>SWCD Funding</vt:lpstr>
      <vt:lpstr>SWCDs Funding Accelerates  Water Quality &amp; Soil Health Projects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MASWCD Legislative Report</dc:title>
  <dc:creator>Sheila Vanney</dc:creator>
  <cp:lastModifiedBy>Kasey Gerkovich</cp:lastModifiedBy>
  <cp:revision>360</cp:revision>
  <cp:lastPrinted>2020-01-14T13:53:21Z</cp:lastPrinted>
  <dcterms:created xsi:type="dcterms:W3CDTF">1997-11-19T23:21:48Z</dcterms:created>
  <dcterms:modified xsi:type="dcterms:W3CDTF">2020-01-14T13:53:21Z</dcterms:modified>
</cp:coreProperties>
</file>